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76" r:id="rId3"/>
    <p:sldId id="279" r:id="rId4"/>
    <p:sldId id="278" r:id="rId5"/>
    <p:sldId id="283" r:id="rId6"/>
    <p:sldId id="28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739"/>
    <a:srgbClr val="FF3F3F"/>
    <a:srgbClr val="FF9B9B"/>
    <a:srgbClr val="FF6565"/>
    <a:srgbClr val="FA3838"/>
    <a:srgbClr val="78B55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Доля корректно заполненных МСЗ по 3-м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ЖС</a:t>
            </a:r>
            <a:endParaRPr lang="ru-RU" dirty="0"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F1-4130-9F55-2FC68B0F0A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F1-4130-9F55-2FC68B0F0A6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F1-4130-9F55-2FC68B0F0A6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DF1-4130-9F55-2FC68B0F0A6D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МСЗ корректно заполнено</c:v>
                </c:pt>
                <c:pt idx="1">
                  <c:v>МСЗ некорректно/неполностью заполнено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5561</c:v>
                </c:pt>
                <c:pt idx="1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1-4130-9F55-2FC68B0F0A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18925785134997672"/>
          <c:y val="0.78472283054638259"/>
          <c:w val="0.78331347454133093"/>
          <c:h val="0.133625556633349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i="0" u="none" strike="noStrike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Доля заполненных полей в ЕГИССО по 3-м ЖС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c:rich>
      </c:tx>
      <c:layout>
        <c:manualLayout>
          <c:xMode val="edge"/>
          <c:yMode val="edge"/>
          <c:x val="0.12650332608967926"/>
          <c:y val="8.9437370225257159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548138759155636"/>
          <c:y val="0.21799212616016581"/>
          <c:w val="0.52167838728013949"/>
          <c:h val="0.5597604690787063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dPt>
            <c:idx val="0"/>
            <c:bubble3D val="0"/>
            <c:spPr>
              <a:solidFill>
                <a:srgbClr val="65A739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2-479F-AE81-87D8B7BC503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2-479F-AE81-87D8B7BC503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37C6511-4E47-4FAA-BB66-771D17A2C703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3E2-479F-AE81-87D8B7BC503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84362DC-D7E3-400B-ACAF-1D9BF21F8EE6}" type="VALUE">
                      <a:rPr lang="en-US" sz="160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E2-479F-AE81-87D8B7BC503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Количество заполненных полей в ЕГИССО
</c:v>
                </c:pt>
                <c:pt idx="1">
                  <c:v>Количество не заполненных полей в ЕГИССО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41420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2-479F-AE81-87D8B7BC50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0251460446785405"/>
          <c:w val="1"/>
          <c:h val="0.1332261388029198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Динамика наполнения ЕГИССО </a:t>
            </a:r>
            <a:endParaRPr lang="ru-RU" sz="220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8.580283265437498E-2"/>
          <c:w val="1"/>
          <c:h val="0.678985445515892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состоянию на 01.12.2020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>
                  <a:lumMod val="40000"/>
                  <a:lumOff val="60000"/>
                </a:schemeClr>
              </a:solidFill>
              <a:ln w="6350" cap="flat" cmpd="sng" algn="ctr">
                <a:solidFill>
                  <a:schemeClr val="accent5">
                    <a:lumMod val="40000"/>
                    <a:lumOff val="6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4874</c:v>
                </c:pt>
                <c:pt idx="1">
                  <c:v>967</c:v>
                </c:pt>
                <c:pt idx="2">
                  <c:v>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5FE-A088-AEF0BC2D24F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состоянию на 09.12.2020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C-45F5-81A4-D75051A0346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65C-45F5-81A4-D75051A0346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C-45F5-81A4-D75051A03465}"/>
              </c:ext>
            </c:extLst>
          </c:dPt>
          <c:dLbls>
            <c:spPr>
              <a:solidFill>
                <a:schemeClr val="accent5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5358</c:v>
                </c:pt>
                <c:pt idx="1">
                  <c:v>1210</c:v>
                </c:pt>
                <c:pt idx="2">
                  <c:v>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5FE-A088-AEF0BC2D24F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состоянию на 16.12.2020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spPr>
              <a:solidFill>
                <a:schemeClr val="accent2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5294</c:v>
                </c:pt>
                <c:pt idx="1">
                  <c:v>3107</c:v>
                </c:pt>
                <c:pt idx="2">
                  <c:v>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C-45F5-81A4-D75051A0346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 состоянию на 23.12.2020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solidFill>
                <a:schemeClr val="accent2"/>
              </a:soli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5411</c:v>
                </c:pt>
                <c:pt idx="1">
                  <c:v>3624</c:v>
                </c:pt>
                <c:pt idx="2">
                  <c:v>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C-450A-9DEB-F893E9C9DB1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Лист1!$F$2:$F$4</c:f>
            </c:numRef>
          </c:val>
          <c:extLst>
            <c:ext xmlns:c16="http://schemas.microsoft.com/office/drawing/2014/chart" uri="{C3380CC4-5D6E-409C-BE32-E72D297353CC}">
              <c16:uniqueId val="{00000007-B66C-450A-9DEB-F893E9C9DB1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 состоянию на 28.12.2020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E0429C2-07E7-4782-88F8-8BED75A1932C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5D6-4075-AD96-DDA2F81C4BE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74E9252E-2DD1-4B5F-BB3D-EF505BB02FF8}" type="VALUE">
                      <a:rPr lang="en-US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5D6-4075-AD96-DDA2F81C4BEB}"/>
                </c:ext>
              </c:extLst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5D6-4075-AD96-DDA2F81C4BEB}"/>
                </c:ext>
              </c:extLst>
            </c:dLbl>
            <c:spPr>
              <a:solidFill>
                <a:schemeClr val="accent4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5897</c:v>
                </c:pt>
                <c:pt idx="1">
                  <c:v>4759</c:v>
                </c:pt>
                <c:pt idx="2">
                  <c:v>3771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3DD-4B71-96BE-DC52A13045CB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 состоянию на 12.01.2021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6">
                  <a:lumMod val="60000"/>
                  <a:lumOff val="40000"/>
                </a:schemeClr>
              </a:solidFill>
              <a:ln w="6350" cap="flat" cmpd="sng" algn="ctr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5848</c:v>
                </c:pt>
                <c:pt idx="1">
                  <c:v>5327</c:v>
                </c:pt>
                <c:pt idx="2">
                  <c:v>4681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5D6-4075-AD96-DDA2F81C4BEB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По состоянию на 20.01.2021</c:v>
                </c:pt>
              </c:strCache>
            </c:strRef>
          </c:tx>
          <c:spPr>
            <a:solidFill>
              <a:srgbClr val="65A739"/>
            </a:solidFill>
            <a:ln>
              <a:solidFill>
                <a:srgbClr val="65A739"/>
              </a:solidFill>
            </a:ln>
            <a:effectLst/>
          </c:spPr>
          <c:invertIfNegative val="0"/>
          <c:dLbls>
            <c:spPr>
              <a:solidFill>
                <a:srgbClr val="65A739"/>
              </a:solidFill>
              <a:ln>
                <a:solidFill>
                  <a:srgbClr val="65A739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5831</c:v>
                </c:pt>
                <c:pt idx="1">
                  <c:v>5721</c:v>
                </c:pt>
                <c:pt idx="2">
                  <c:v>5211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08F-41DC-BA14-EAB1370CF275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По состоянию на 27.01.2021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1265118323267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12D-4E50-9E49-BEAC361330C3}"/>
                </c:ext>
              </c:extLst>
            </c:dLbl>
            <c:dLbl>
              <c:idx val="1"/>
              <c:layout>
                <c:manualLayout>
                  <c:x val="1.3235697853285936E-2"/>
                  <c:y val="-2.093343304060979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12D-4E50-9E49-BEAC361330C3}"/>
                </c:ext>
              </c:extLst>
            </c:dLbl>
            <c:spPr>
              <a:solidFill>
                <a:schemeClr val="accent6">
                  <a:lumMod val="75000"/>
                </a:schemeClr>
              </a:soli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МСЗ привязано к ЖС</c:v>
                </c:pt>
                <c:pt idx="1">
                  <c:v>МСЗ полностью заполнено
</c:v>
                </c:pt>
                <c:pt idx="2">
                  <c:v>МСЗ корректно 
заполнено
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5929</c:v>
                </c:pt>
                <c:pt idx="1">
                  <c:v>5880</c:v>
                </c:pt>
                <c:pt idx="2">
                  <c:v>5561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2D-4E50-9E49-BEAC36133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507120"/>
        <c:axId val="623499576"/>
      </c:barChart>
      <c:catAx>
        <c:axId val="62350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3499576"/>
        <c:crosses val="autoZero"/>
        <c:auto val="1"/>
        <c:lblAlgn val="ctr"/>
        <c:lblOffset val="100"/>
        <c:noMultiLvlLbl val="0"/>
      </c:catAx>
      <c:valAx>
        <c:axId val="623499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3507120"/>
        <c:crosses val="autoZero"/>
        <c:crossBetween val="between"/>
      </c:valAx>
      <c:spPr>
        <a:noFill/>
        <a:ln>
          <a:solidFill>
            <a:schemeClr val="bg1"/>
          </a:solidFill>
        </a:ln>
        <a:effectLst/>
      </c:spPr>
    </c:plotArea>
    <c:legend>
      <c:legendPos val="b"/>
      <c:layout>
        <c:manualLayout>
          <c:xMode val="edge"/>
          <c:yMode val="edge"/>
          <c:x val="0.11941687668972417"/>
          <c:y val="0.85877025074556568"/>
          <c:w val="0.88058318658433243"/>
          <c:h val="0.13677334898938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b="1" dirty="0">
                <a:solidFill>
                  <a:schemeClr val="accent6">
                    <a:lumMod val="75000"/>
                  </a:schemeClr>
                </a:solidFill>
              </a:rPr>
              <a:t>Доля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корректно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заполненных МСЗ 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по 3-м</a:t>
            </a:r>
            <a:r>
              <a:rPr lang="ru-RU" sz="2200" b="1" baseline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ЖС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c:rich>
      </c:tx>
      <c:layout>
        <c:manualLayout>
          <c:xMode val="edge"/>
          <c:yMode val="edge"/>
          <c:x val="0.17324592661693428"/>
          <c:y val="1.9843582278563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51776227322161E-2"/>
          <c:y val="0.21014789431905409"/>
          <c:w val="0.90783496321222923"/>
          <c:h val="0.630463518258683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корректно заполненных МСЗ по 3-м ЖС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A5D-4815-BE73-E606CB50B81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5D-4815-BE73-E606CB50B81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294-4EF4-A767-471E942B13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7D1-49C9-9A62-07E4F538A3E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CF3B-4AEC-A439-6C746F500CD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A913-427E-B66A-FFD49D383D1C}"/>
              </c:ext>
            </c:extLst>
          </c:dPt>
          <c:dPt>
            <c:idx val="6"/>
            <c:invertIfNegative val="0"/>
            <c:bubble3D val="0"/>
            <c:spPr>
              <a:solidFill>
                <a:srgbClr val="65A739"/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F46A-4A84-9ECF-DE559919544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9405-4DCC-BD3D-39066C29A442}"/>
              </c:ext>
            </c:extLst>
          </c:dPt>
          <c:dLbls>
            <c:dLbl>
              <c:idx val="0"/>
              <c:spPr>
                <a:solidFill>
                  <a:schemeClr val="accent5">
                    <a:lumMod val="40000"/>
                    <a:lumOff val="60000"/>
                  </a:schemeClr>
                </a:solidFill>
                <a:ln w="6350" cap="flat" cmpd="sng" algn="ctr">
                  <a:solidFill>
                    <a:schemeClr val="accent5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A5D-4815-BE73-E606CB50B819}"/>
                </c:ext>
              </c:extLst>
            </c:dLbl>
            <c:dLbl>
              <c:idx val="1"/>
              <c:spPr>
                <a:solidFill>
                  <a:schemeClr val="accent5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A5D-4815-BE73-E606CB50B819}"/>
                </c:ext>
              </c:extLst>
            </c:dLbl>
            <c:dLbl>
              <c:idx val="2"/>
              <c:spPr>
                <a:solidFill>
                  <a:schemeClr val="accent2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294-4EF4-A767-471E942B1331}"/>
                </c:ext>
              </c:extLst>
            </c:dLbl>
            <c:dLbl>
              <c:idx val="3"/>
              <c:spPr>
                <a:gradFill rotWithShape="1">
                  <a:gsLst>
                    <a:gs pos="0">
                      <a:schemeClr val="accent2">
                        <a:satMod val="103000"/>
                        <a:lumMod val="102000"/>
                        <a:tint val="94000"/>
                      </a:schemeClr>
                    </a:gs>
                    <a:gs pos="50000">
                      <a:schemeClr val="accent2">
                        <a:satMod val="110000"/>
                        <a:lumMod val="100000"/>
                        <a:shade val="100000"/>
                      </a:schemeClr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  <a:lin ang="5400000" scaled="0"/>
                </a:gradFill>
                <a:ln w="635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D7D1-49C9-9A62-07E4F538A3ED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E6FFB07-518B-4E83-A5E9-7E568EF9155A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dk1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solidFill>
                  <a:schemeClr val="accent4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CF3B-4AEC-A439-6C746F500CDC}"/>
                </c:ext>
              </c:extLst>
            </c:dLbl>
            <c:dLbl>
              <c:idx val="5"/>
              <c:spPr>
                <a:solidFill>
                  <a:schemeClr val="accent6">
                    <a:lumMod val="60000"/>
                    <a:lumOff val="40000"/>
                  </a:schemeClr>
                </a:solidFill>
                <a:ln w="6350" cap="flat" cmpd="sng" algn="ctr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913-427E-B66A-FFD49D383D1C}"/>
                </c:ext>
              </c:extLst>
            </c:dLbl>
            <c:dLbl>
              <c:idx val="6"/>
              <c:spPr>
                <a:solidFill>
                  <a:schemeClr val="accent6"/>
                </a:solidFill>
                <a:ln>
                  <a:solidFill>
                    <a:srgbClr val="65A739"/>
                  </a:solidFill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F46A-4A84-9ECF-DE559919544C}"/>
                </c:ext>
              </c:extLst>
            </c:dLbl>
            <c:dLbl>
              <c:idx val="7"/>
              <c:spPr>
                <a:solidFill>
                  <a:schemeClr val="accent6">
                    <a:lumMod val="75000"/>
                  </a:schemeClr>
                </a:solidFill>
                <a:ln w="6350" cap="flat" cmpd="sng" algn="ctr">
                  <a:solidFill>
                    <a:schemeClr val="accent6">
                      <a:lumMod val="75000"/>
                    </a:schemeClr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9405-4DCC-BD3D-39066C29A4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 01.12.2020</c:v>
                </c:pt>
                <c:pt idx="1">
                  <c:v> 09.12.2020</c:v>
                </c:pt>
                <c:pt idx="2">
                  <c:v> 16.12.2020</c:v>
                </c:pt>
                <c:pt idx="3">
                  <c:v>23.12.2020</c:v>
                </c:pt>
                <c:pt idx="4">
                  <c:v>28.12.2020</c:v>
                </c:pt>
                <c:pt idx="5">
                  <c:v>12.01.2021</c:v>
                </c:pt>
                <c:pt idx="6">
                  <c:v>20.01.2021</c:v>
                </c:pt>
                <c:pt idx="7">
                  <c:v>27.01.2021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11.97</c:v>
                </c:pt>
                <c:pt idx="1">
                  <c:v>19.670000000000002</c:v>
                </c:pt>
                <c:pt idx="2">
                  <c:v>41.67</c:v>
                </c:pt>
                <c:pt idx="3">
                  <c:v>53.58</c:v>
                </c:pt>
                <c:pt idx="4">
                  <c:v>63.9</c:v>
                </c:pt>
                <c:pt idx="5">
                  <c:v>80.040000000000006</c:v>
                </c:pt>
                <c:pt idx="6">
                  <c:v>89.37</c:v>
                </c:pt>
                <c:pt idx="7">
                  <c:v>93.79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D-4815-BE73-E606CB50B8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28687936"/>
        <c:axId val="628689576"/>
      </c:barChart>
      <c:catAx>
        <c:axId val="6286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8689576"/>
        <c:crosses val="autoZero"/>
        <c:auto val="1"/>
        <c:lblAlgn val="l"/>
        <c:lblOffset val="100"/>
        <c:noMultiLvlLbl val="0"/>
      </c:catAx>
      <c:valAx>
        <c:axId val="628689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868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D3C10-0D35-4D4A-A4BC-C1F58AE178B6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70832-1427-402C-BE4D-2997F302C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3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http://F472EC7AA9EEAD12E09FC247F86ACF0B.dms.sberbank.ru/F472EC7AA9EEAD12E09FC247F86ACF0B-0B73B7ADBB36A60125D64137E629D90F-FBE58291C675E57DE574B366B2FE70CA/1.png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3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http://F472EC7AA9EEAD12E09FC247F86ACF0B.dms.sberbank.ru/F472EC7AA9EEAD12E09FC247F86ACF0B-0B73B7ADBB36A60125D64137E629D90F-FBE58291C675E57DE574B366B2FE70CA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8" name="Рисунок 7" descr="http://F472EC7AA9EEAD12E09FC247F86ACF0B.dms.sberbank.ru/F472EC7AA9EEAD12E09FC247F86ACF0B-0B73B7ADBB36A60125D64137E629D90F-FBE58291C675E57DE574B366B2FE70CA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9" name="Рисунок 8" descr="http://F472EC7AA9EEAD12E09FC247F86ACF0B.dms.sberbank.ru/F472EC7AA9EEAD12E09FC247F86ACF0B-0B73B7ADBB36A60125D64137E629D90F-FBE58291C675E57DE574B366B2FE70CA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0" name="Рисунок 9" descr="http://F472EC7AA9EEAD12E09FC247F86ACF0B.dms.sberbank.ru/F472EC7AA9EEAD12E09FC247F86ACF0B-0B73B7ADBB36A60125D64137E629D90F-FBE58291C675E57DE574B366B2FE70CA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1" name="Рисунок 10" descr="http://F472EC7AA9EEAD12E09FC247F86ACF0B.dms.sberbank.ru/F472EC7AA9EEAD12E09FC247F86ACF0B-0B73B7ADBB36A60125D64137E629D90F-FBE58291C675E57DE574B366B2FE70CA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  <p:pic>
        <p:nvPicPr>
          <p:cNvPr id="12" name="Рисунок 11" descr="http://F472EC7AA9EEAD12E09FC247F86ACF0B.dms.sberbank.ru/F472EC7AA9EEAD12E09FC247F86ACF0B-0B73B7ADBB36A60125D64137E629D90F-FBE58291C675E57DE574B366B2FE70CA/1.png"/>
          <p:cNvPicPr>
            <a:picLocks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0" y="0"/>
            <a:ext cx="1588" cy="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1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0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4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0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2D210-2062-43BC-8DFC-C523DE6E8F5E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D8379-7159-46D4-8165-E6BB54D88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6608047" y="1078821"/>
            <a:ext cx="5320077" cy="1915220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8" name="Прямоугольник: скругленные углы 67">
            <a:extLst>
              <a:ext uri="{FF2B5EF4-FFF2-40B4-BE49-F238E27FC236}">
                <a16:creationId xmlns:a16="http://schemas.microsoft.com/office/drawing/2014/main" id="{D61CC86C-32C8-4816-95A0-754B4D41E1CA}"/>
              </a:ext>
            </a:extLst>
          </p:cNvPr>
          <p:cNvSpPr/>
          <p:nvPr/>
        </p:nvSpPr>
        <p:spPr>
          <a:xfrm>
            <a:off x="384200" y="1070085"/>
            <a:ext cx="5592175" cy="1902817"/>
          </a:xfrm>
          <a:prstGeom prst="roundRect">
            <a:avLst>
              <a:gd name="adj" fmla="val 337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88900" dist="381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endParaRPr lang="ru-RU" sz="12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Clr>
                <a:srgbClr val="FFC000"/>
              </a:buClr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21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84200" y="-206000"/>
            <a:ext cx="10448958" cy="87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hangingPunct="1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F2A4C6D7-7CFF-1140-B34D-084CB727979A}"/>
              </a:ext>
            </a:extLst>
          </p:cNvPr>
          <p:cNvSpPr txBox="1">
            <a:spLocks/>
          </p:cNvSpPr>
          <p:nvPr/>
        </p:nvSpPr>
        <p:spPr>
          <a:xfrm>
            <a:off x="317558" y="-206000"/>
            <a:ext cx="10515600" cy="787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 lang="ru-RU" sz="2400" dirty="0">
              <a:solidFill>
                <a:srgbClr val="0061DA"/>
              </a:solidFill>
            </a:endParaRPr>
          </a:p>
        </p:txBody>
      </p:sp>
      <p:sp>
        <p:nvSpPr>
          <p:cNvPr id="81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9" y="114286"/>
            <a:ext cx="9745858" cy="495008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532015" y="108064"/>
            <a:ext cx="11571316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2564421" y="169600"/>
            <a:ext cx="7751617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Методика рейтинга 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информированию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1135" y="1795475"/>
            <a:ext cx="5122322" cy="67710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rgbClr val="65A739"/>
                </a:solidFill>
              </a:rPr>
              <a:t>R</a:t>
            </a:r>
            <a:r>
              <a:rPr lang="en-US" sz="1050" b="1" dirty="0" err="1">
                <a:solidFill>
                  <a:srgbClr val="65A739"/>
                </a:solidFill>
              </a:rPr>
              <a:t>reg</a:t>
            </a:r>
            <a:r>
              <a:rPr lang="en-US" b="1" dirty="0">
                <a:solidFill>
                  <a:srgbClr val="65A739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Доля корректно заполненных в ЕГИССО МСП по 3-м жизненным ситуациям (ЖС))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07852" y="1727773"/>
            <a:ext cx="4878123" cy="92333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Количество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корректно заполненных в ЕГИССО МСП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</a:rPr>
              <a:t>по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3-м ЖС / Количество МСП, привязанных субъектом РФ к 3-м ЖС</a:t>
            </a: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id="{DE42C62A-378B-3846-88C7-94BF48D763BB}"/>
              </a:ext>
            </a:extLst>
          </p:cNvPr>
          <p:cNvSpPr txBox="1">
            <a:spLocks/>
          </p:cNvSpPr>
          <p:nvPr/>
        </p:nvSpPr>
        <p:spPr>
          <a:xfrm>
            <a:off x="460940" y="1143783"/>
            <a:ext cx="3201839" cy="4344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latin typeface="+mn-lt"/>
              </a:rPr>
              <a:t>Формула расчета рейтинга:</a:t>
            </a:r>
            <a:endParaRPr lang="ru-RU" sz="1800" b="1" dirty="0">
              <a:latin typeface="+mn-lt"/>
            </a:endParaRPr>
          </a:p>
        </p:txBody>
      </p:sp>
      <p:sp>
        <p:nvSpPr>
          <p:cNvPr id="44" name="Равно 43"/>
          <p:cNvSpPr/>
          <p:nvPr/>
        </p:nvSpPr>
        <p:spPr>
          <a:xfrm>
            <a:off x="6060944" y="1982821"/>
            <a:ext cx="405011" cy="271637"/>
          </a:xfrm>
          <a:prstGeom prst="mathEqual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319" y="1645955"/>
            <a:ext cx="6329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65A739"/>
                </a:solidFill>
              </a:rPr>
              <a:t>         </a:t>
            </a:r>
            <a:endParaRPr lang="en-US" b="1" dirty="0">
              <a:solidFill>
                <a:srgbClr val="65A739"/>
              </a:solidFill>
            </a:endParaRPr>
          </a:p>
          <a:p>
            <a:r>
              <a:rPr lang="ru-RU" sz="2000" b="1" dirty="0" smtClean="0">
                <a:solidFill>
                  <a:srgbClr val="65A739"/>
                </a:solidFill>
              </a:rPr>
              <a:t> </a:t>
            </a:r>
            <a:r>
              <a:rPr lang="en-US" sz="2000" b="1" dirty="0" smtClean="0">
                <a:solidFill>
                  <a:srgbClr val="65A739"/>
                </a:solidFill>
              </a:rPr>
              <a:t> </a:t>
            </a:r>
            <a:endParaRPr lang="en-US" sz="2000" b="1" dirty="0">
              <a:solidFill>
                <a:srgbClr val="65A739"/>
              </a:solidFill>
            </a:endParaRPr>
          </a:p>
          <a:p>
            <a:r>
              <a:rPr lang="en-US" b="1" dirty="0" smtClean="0">
                <a:solidFill>
                  <a:srgbClr val="65A739"/>
                </a:solidFill>
              </a:rPr>
              <a:t>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558" y="3390795"/>
            <a:ext cx="116014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Учитываются </a:t>
            </a:r>
            <a:r>
              <a:rPr lang="ru-RU" sz="1600" dirty="0">
                <a:solidFill>
                  <a:srgbClr val="000000"/>
                </a:solidFill>
              </a:rPr>
              <a:t>только привязки мер к ЖС, находящиеся в статусе «согласовано</a:t>
            </a:r>
            <a:r>
              <a:rPr lang="ru-RU" sz="1600" dirty="0" smtClean="0">
                <a:solidFill>
                  <a:srgbClr val="000000"/>
                </a:solidFill>
              </a:rPr>
              <a:t>».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Полностью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меры, в которых заполнены следующие поля: </a:t>
            </a:r>
            <a:r>
              <a:rPr lang="ru-RU" sz="1600" dirty="0" smtClean="0">
                <a:solidFill>
                  <a:srgbClr val="000000"/>
                </a:solidFill>
              </a:rPr>
              <a:t>наименование МСЗ, перечень </a:t>
            </a:r>
            <a:r>
              <a:rPr lang="ru-RU" sz="1600" dirty="0">
                <a:solidFill>
                  <a:srgbClr val="000000"/>
                </a:solidFill>
              </a:rPr>
              <a:t>категорий получателей, </a:t>
            </a:r>
            <a:r>
              <a:rPr lang="ru-RU" sz="1600" dirty="0" smtClean="0">
                <a:solidFill>
                  <a:srgbClr val="000000"/>
                </a:solidFill>
              </a:rPr>
              <a:t>период действия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расчетная </a:t>
            </a:r>
            <a:r>
              <a:rPr lang="ru-RU" sz="1600" dirty="0">
                <a:solidFill>
                  <a:srgbClr val="000000"/>
                </a:solidFill>
              </a:rPr>
              <a:t>сумма, </a:t>
            </a:r>
            <a:r>
              <a:rPr lang="ru-RU" sz="1600" dirty="0" smtClean="0">
                <a:solidFill>
                  <a:srgbClr val="000000"/>
                </a:solidFill>
              </a:rPr>
              <a:t>ф</a:t>
            </a:r>
            <a:r>
              <a:rPr lang="ru-RU" sz="1600" dirty="0">
                <a:solidFill>
                  <a:srgbClr val="000000"/>
                </a:solidFill>
              </a:rPr>
              <a:t>орма предоставления, периодичность предоставления, основание, </a:t>
            </a:r>
            <a:r>
              <a:rPr lang="ru-RU" sz="1600" dirty="0" smtClean="0">
                <a:solidFill>
                  <a:srgbClr val="000000"/>
                </a:solidFill>
              </a:rPr>
              <a:t>условие, </a:t>
            </a:r>
            <a:r>
              <a:rPr lang="ru-RU" sz="1600" dirty="0"/>
              <a:t>п</a:t>
            </a:r>
            <a:r>
              <a:rPr lang="ru-RU" sz="1600" dirty="0" smtClean="0"/>
              <a:t>еречень </a:t>
            </a:r>
            <a:r>
              <a:rPr lang="ru-RU" sz="1600" dirty="0"/>
              <a:t>форм обращения за </a:t>
            </a:r>
            <a:r>
              <a:rPr lang="ru-RU" sz="1600" dirty="0" smtClean="0"/>
              <a:t>мерой</a:t>
            </a:r>
            <a:r>
              <a:rPr lang="ru-RU" sz="1600" dirty="0"/>
              <a:t>, </a:t>
            </a:r>
            <a:r>
              <a:rPr lang="ru-RU" sz="1600" dirty="0" smtClean="0"/>
              <a:t>формы </a:t>
            </a:r>
            <a:r>
              <a:rPr lang="ru-RU" sz="1600" dirty="0"/>
              <a:t>получения результата меры, уровень НПА, перечень НПА, </a:t>
            </a:r>
            <a:r>
              <a:rPr lang="ru-RU" sz="1600" dirty="0" smtClean="0"/>
              <a:t>место назначения МСЗ.</a:t>
            </a: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Корректно </a:t>
            </a:r>
            <a:r>
              <a:rPr lang="ru-RU" sz="1600" dirty="0">
                <a:solidFill>
                  <a:srgbClr val="000000"/>
                </a:solidFill>
              </a:rPr>
              <a:t>заполненными считаются </a:t>
            </a:r>
            <a:r>
              <a:rPr lang="ru-RU" sz="1600" dirty="0" smtClean="0">
                <a:solidFill>
                  <a:srgbClr val="000000"/>
                </a:solidFill>
              </a:rPr>
              <a:t>меры</a:t>
            </a:r>
            <a:r>
              <a:rPr lang="ru-RU" sz="1600" dirty="0">
                <a:solidFill>
                  <a:srgbClr val="000000"/>
                </a:solidFill>
              </a:rPr>
              <a:t>, </a:t>
            </a:r>
            <a:r>
              <a:rPr lang="ru-RU" sz="1600" dirty="0" smtClean="0">
                <a:solidFill>
                  <a:srgbClr val="000000"/>
                </a:solidFill>
              </a:rPr>
              <a:t>в которых все поля заполнены с учетом стандартов (меры по переданным федеральным полномочиям) или в соответствии с действующими региональными НПА (региональные меры).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</a:rPr>
              <a:t>Субъекты</a:t>
            </a:r>
            <a:r>
              <a:rPr lang="ru-RU" sz="1600" dirty="0">
                <a:solidFill>
                  <a:srgbClr val="000000"/>
                </a:solidFill>
              </a:rPr>
              <a:t>, у которых менее десяти мер привязано к ЖС, дисквалифицируются.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7500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01026"/>
              </p:ext>
            </p:extLst>
          </p:nvPr>
        </p:nvGraphicFramePr>
        <p:xfrm>
          <a:off x="473533" y="492235"/>
          <a:ext cx="11283557" cy="5770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816">
                  <a:extLst>
                    <a:ext uri="{9D8B030D-6E8A-4147-A177-3AD203B41FA5}">
                      <a16:colId xmlns:a16="http://schemas.microsoft.com/office/drawing/2014/main" val="11245838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212985982"/>
                    </a:ext>
                  </a:extLst>
                </a:gridCol>
                <a:gridCol w="1612669">
                  <a:extLst>
                    <a:ext uri="{9D8B030D-6E8A-4147-A177-3AD203B41FA5}">
                      <a16:colId xmlns:a16="http://schemas.microsoft.com/office/drawing/2014/main" val="1926850984"/>
                    </a:ext>
                  </a:extLst>
                </a:gridCol>
                <a:gridCol w="1479666">
                  <a:extLst>
                    <a:ext uri="{9D8B030D-6E8A-4147-A177-3AD203B41FA5}">
                      <a16:colId xmlns:a16="http://schemas.microsoft.com/office/drawing/2014/main" val="4054439211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793618954"/>
                    </a:ext>
                  </a:extLst>
                </a:gridCol>
                <a:gridCol w="1870364">
                  <a:extLst>
                    <a:ext uri="{9D8B030D-6E8A-4147-A177-3AD203B41FA5}">
                      <a16:colId xmlns:a16="http://schemas.microsoft.com/office/drawing/2014/main" val="3120714282"/>
                    </a:ext>
                  </a:extLst>
                </a:gridCol>
                <a:gridCol w="1166675">
                  <a:extLst>
                    <a:ext uri="{9D8B030D-6E8A-4147-A177-3AD203B41FA5}">
                      <a16:colId xmlns:a16="http://schemas.microsoft.com/office/drawing/2014/main" val="3282707344"/>
                    </a:ext>
                  </a:extLst>
                </a:gridCol>
              </a:tblGrid>
              <a:tr h="604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059624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07605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83261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54581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Астраханская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215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9309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9116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1948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Волгоградская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48443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9227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Забайкальский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161479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4800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4167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Калининградская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1222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31813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7026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01087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226830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4909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9995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7158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3691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1906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946038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001906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656197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31654"/>
                  </a:ext>
                </a:extLst>
              </a:tr>
              <a:tr h="1913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55722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67026" y="97067"/>
            <a:ext cx="9662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Рейтинг 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субъектов РФ по </a:t>
            </a:r>
            <a:r>
              <a:rPr lang="ru-RU" sz="1600" b="1" dirty="0" err="1" smtClean="0">
                <a:solidFill>
                  <a:schemeClr val="accent6">
                    <a:lumMod val="75000"/>
                  </a:schemeClr>
                </a:solidFill>
              </a:rPr>
              <a:t>проактивному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информированию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5562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302725"/>
              </p:ext>
            </p:extLst>
          </p:nvPr>
        </p:nvGraphicFramePr>
        <p:xfrm>
          <a:off x="473533" y="290944"/>
          <a:ext cx="11289878" cy="5992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7696">
                  <a:extLst>
                    <a:ext uri="{9D8B030D-6E8A-4147-A177-3AD203B41FA5}">
                      <a16:colId xmlns:a16="http://schemas.microsoft.com/office/drawing/2014/main" val="2958789403"/>
                    </a:ext>
                  </a:extLst>
                </a:gridCol>
                <a:gridCol w="2776451">
                  <a:extLst>
                    <a:ext uri="{9D8B030D-6E8A-4147-A177-3AD203B41FA5}">
                      <a16:colId xmlns:a16="http://schemas.microsoft.com/office/drawing/2014/main" val="864083354"/>
                    </a:ext>
                  </a:extLst>
                </a:gridCol>
                <a:gridCol w="1522959">
                  <a:extLst>
                    <a:ext uri="{9D8B030D-6E8A-4147-A177-3AD203B41FA5}">
                      <a16:colId xmlns:a16="http://schemas.microsoft.com/office/drawing/2014/main" val="2289436611"/>
                    </a:ext>
                  </a:extLst>
                </a:gridCol>
                <a:gridCol w="1449907">
                  <a:extLst>
                    <a:ext uri="{9D8B030D-6E8A-4147-A177-3AD203B41FA5}">
                      <a16:colId xmlns:a16="http://schemas.microsoft.com/office/drawing/2014/main" val="967996600"/>
                    </a:ext>
                  </a:extLst>
                </a:gridCol>
                <a:gridCol w="1433746">
                  <a:extLst>
                    <a:ext uri="{9D8B030D-6E8A-4147-A177-3AD203B41FA5}">
                      <a16:colId xmlns:a16="http://schemas.microsoft.com/office/drawing/2014/main" val="249360598"/>
                    </a:ext>
                  </a:extLst>
                </a:gridCol>
                <a:gridCol w="2008510">
                  <a:extLst>
                    <a:ext uri="{9D8B030D-6E8A-4147-A177-3AD203B41FA5}">
                      <a16:colId xmlns:a16="http://schemas.microsoft.com/office/drawing/2014/main" val="3301603038"/>
                    </a:ext>
                  </a:extLst>
                </a:gridCol>
                <a:gridCol w="1050609">
                  <a:extLst>
                    <a:ext uri="{9D8B030D-6E8A-4147-A177-3AD203B41FA5}">
                      <a16:colId xmlns:a16="http://schemas.microsoft.com/office/drawing/2014/main" val="4157251811"/>
                    </a:ext>
                  </a:extLst>
                </a:gridCol>
              </a:tblGrid>
              <a:tr h="6399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рейтинге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01007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Калмыкия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9274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2521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Мордовия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60325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729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Северная Осетия - Алания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2764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Хакасия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62067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9546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605903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2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Сахалинская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725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348252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05383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6078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Ульяновская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36879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85320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 - Югра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1610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7887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Чеченская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0091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Чувашская Республика - Чувашия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37525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88958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565059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1078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64164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Татарстан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924581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Крым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891134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19927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2836"/>
                  </a:ext>
                </a:extLst>
              </a:tr>
              <a:tr h="1911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821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70001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926749"/>
              </p:ext>
            </p:extLst>
          </p:nvPr>
        </p:nvGraphicFramePr>
        <p:xfrm>
          <a:off x="473533" y="162540"/>
          <a:ext cx="11280662" cy="6154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452">
                  <a:extLst>
                    <a:ext uri="{9D8B030D-6E8A-4147-A177-3AD203B41FA5}">
                      <a16:colId xmlns:a16="http://schemas.microsoft.com/office/drawing/2014/main" val="190850596"/>
                    </a:ext>
                  </a:extLst>
                </a:gridCol>
                <a:gridCol w="2818015">
                  <a:extLst>
                    <a:ext uri="{9D8B030D-6E8A-4147-A177-3AD203B41FA5}">
                      <a16:colId xmlns:a16="http://schemas.microsoft.com/office/drawing/2014/main" val="966298501"/>
                    </a:ext>
                  </a:extLst>
                </a:gridCol>
                <a:gridCol w="1321724">
                  <a:extLst>
                    <a:ext uri="{9D8B030D-6E8A-4147-A177-3AD203B41FA5}">
                      <a16:colId xmlns:a16="http://schemas.microsoft.com/office/drawing/2014/main" val="3971792866"/>
                    </a:ext>
                  </a:extLst>
                </a:gridCol>
                <a:gridCol w="1377300">
                  <a:extLst>
                    <a:ext uri="{9D8B030D-6E8A-4147-A177-3AD203B41FA5}">
                      <a16:colId xmlns:a16="http://schemas.microsoft.com/office/drawing/2014/main" val="3556528574"/>
                    </a:ext>
                  </a:extLst>
                </a:gridCol>
                <a:gridCol w="1430652">
                  <a:extLst>
                    <a:ext uri="{9D8B030D-6E8A-4147-A177-3AD203B41FA5}">
                      <a16:colId xmlns:a16="http://schemas.microsoft.com/office/drawing/2014/main" val="1484481034"/>
                    </a:ext>
                  </a:extLst>
                </a:gridCol>
                <a:gridCol w="1980179">
                  <a:extLst>
                    <a:ext uri="{9D8B030D-6E8A-4147-A177-3AD203B41FA5}">
                      <a16:colId xmlns:a16="http://schemas.microsoft.com/office/drawing/2014/main" val="1255950303"/>
                    </a:ext>
                  </a:extLst>
                </a:gridCol>
                <a:gridCol w="1072340">
                  <a:extLst>
                    <a:ext uri="{9D8B030D-6E8A-4147-A177-3AD203B41FA5}">
                      <a16:colId xmlns:a16="http://schemas.microsoft.com/office/drawing/2014/main" val="3011290059"/>
                    </a:ext>
                  </a:extLst>
                </a:gridCol>
              </a:tblGrid>
              <a:tr h="6299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Позиция субъекта в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рейтинге4646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субъекта РФ 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привязано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полностью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корректно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заполнено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Доля корректно заполненных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МСЗ по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3-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м</a:t>
                      </a:r>
                      <a:r>
                        <a:rPr lang="ru-RU" sz="11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ЖС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Рейтинг </a:t>
                      </a:r>
                      <a:endParaRPr lang="ru-RU" sz="11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субъекта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99068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9474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Ямало-Ненецкий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07508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96,55%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610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8714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0828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7292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7149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Тюменская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760957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92368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Удмуртская Республика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350721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9635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697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5921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8670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64926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86,67%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22299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34629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Марий Эл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39768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Севастополь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80,56%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61964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675834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308908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94510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Магаданская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315807"/>
                  </a:ext>
                </a:extLst>
              </a:tr>
              <a:tr h="1880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Пензенская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73,12%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522625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Алтай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80193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60,61%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80782"/>
                  </a:ext>
                </a:extLst>
              </a:tr>
              <a:tr h="1745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55,93%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372360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Нижегородская область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54,84%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8317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34,48%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0,34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834084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Ингушетия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195765"/>
                  </a:ext>
                </a:extLst>
              </a:tr>
              <a:tr h="182513"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5880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5561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93,79%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961617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3533" y="6353642"/>
            <a:ext cx="141316" cy="133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3533" y="6708774"/>
            <a:ext cx="141316" cy="1330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73533" y="6538994"/>
            <a:ext cx="141316" cy="1330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86324" y="6292773"/>
            <a:ext cx="5731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высокой эффективностью организации работы - 90 % и более заполнения МСП в ЕГИССО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324" y="6471943"/>
            <a:ext cx="5905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-  регионы со средней эффективностью организации работы - от 60 </a:t>
            </a:r>
            <a:r>
              <a:rPr lang="ru-RU" sz="1000" dirty="0"/>
              <a:t>% </a:t>
            </a:r>
            <a:r>
              <a:rPr lang="ru-RU" sz="1000" dirty="0" smtClean="0"/>
              <a:t>до 90 % заполнения МСП в ЕГИССО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93687" y="6635518"/>
            <a:ext cx="56044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-  регионы с низкой эффективностью организации работы - менее 60 % заполнения МСП в ЕГИССО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62273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2221990"/>
              </p:ext>
            </p:extLst>
          </p:nvPr>
        </p:nvGraphicFramePr>
        <p:xfrm>
          <a:off x="6400798" y="523703"/>
          <a:ext cx="4630191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336964"/>
              </p:ext>
            </p:extLst>
          </p:nvPr>
        </p:nvGraphicFramePr>
        <p:xfrm>
          <a:off x="881150" y="523704"/>
          <a:ext cx="4630188" cy="497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53542" y="3669094"/>
            <a:ext cx="856325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r>
              <a:rPr lang="en-US" b="1" dirty="0" smtClean="0"/>
              <a:t>9</a:t>
            </a:r>
            <a:r>
              <a:rPr lang="ru-RU" b="1" dirty="0" smtClean="0"/>
              <a:t>,8 %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80575" y="1888355"/>
            <a:ext cx="97334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93,79 </a:t>
            </a:r>
            <a:r>
              <a:rPr lang="ru-RU" b="1" dirty="0" smtClean="0"/>
              <a:t>%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4965" y="5668038"/>
            <a:ext cx="4876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Количество МСЗ, привязанных к 3-м ЖС: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Максимально 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1644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(Ростовская область)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Минимально – 10 (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Еврейская автономная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область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Медиана – 39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727950630"/>
              </p:ext>
            </p:extLst>
          </p:nvPr>
        </p:nvGraphicFramePr>
        <p:xfrm>
          <a:off x="133004" y="789709"/>
          <a:ext cx="6716684" cy="5561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val="3297171925"/>
              </p:ext>
            </p:extLst>
          </p:nvPr>
        </p:nvGraphicFramePr>
        <p:xfrm>
          <a:off x="7112924" y="665632"/>
          <a:ext cx="4946073" cy="5192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6253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7452</TotalTime>
  <Words>1256</Words>
  <Application>Microsoft Office PowerPoint</Application>
  <PresentationFormat>Широкоэкранный</PresentationFormat>
  <Paragraphs>695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Trebuchet MS</vt:lpstr>
      <vt:lpstr>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Носко Борис Петрович</dc:creator>
  <cp:lastModifiedBy>Хатламаджиян Роза Давидовна</cp:lastModifiedBy>
  <cp:revision>266</cp:revision>
  <dcterms:created xsi:type="dcterms:W3CDTF">2020-08-18T10:50:49Z</dcterms:created>
  <dcterms:modified xsi:type="dcterms:W3CDTF">2021-01-29T13:12:01Z</dcterms:modified>
</cp:coreProperties>
</file>